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56" r:id="rId3"/>
    <p:sldId id="257" r:id="rId5"/>
    <p:sldId id="259" r:id="rId6"/>
    <p:sldId id="260" r:id="rId7"/>
    <p:sldId id="261" r:id="rId8"/>
    <p:sldId id="262" r:id="rId9"/>
    <p:sldId id="268" r:id="rId10"/>
    <p:sldId id="269" r:id="rId11"/>
    <p:sldId id="263" r:id="rId12"/>
    <p:sldId id="267" r:id="rId1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4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智慧营销工具赛道  -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331065" cy="6936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4140" y="6101715"/>
            <a:ext cx="1249680" cy="48069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05" y="6158865"/>
            <a:ext cx="1976120" cy="368935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50620" y="959485"/>
          <a:ext cx="9975215" cy="48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970"/>
                <a:gridCol w="1341755"/>
                <a:gridCol w="6460490"/>
              </a:tblGrid>
              <a:tr h="929640">
                <a:tc grid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案例名称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题目简明扼要、建议包含申报单位和技术名称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；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zh-CN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注意是已经成功实施的应用案例，不是解决方案介绍</a:t>
                      </a: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或产品介绍</a:t>
                      </a:r>
                      <a:endParaRPr lang="zh-CN" altLang="zh-CN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824230">
                <a:tc rowSpan="2"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参与方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1050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应用企业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企业全称</a:t>
                      </a:r>
                      <a:endParaRPr lang="zh-CN" altLang="en-US" sz="1200" b="0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</a:rPr>
                        <a:t>申报奖项类别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/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effectLst/>
                          <a:latin typeface="微软雅黑" charset="-122"/>
                          <a:ea typeface="微软雅黑" charset="-122"/>
                          <a:sym typeface="+mn-ea"/>
                        </a:rPr>
                        <a:t>案例核心要素</a:t>
                      </a:r>
                      <a:endParaRPr lang="zh-CN" altLang="en-US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9BD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200" b="0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微软雅黑" charset="-122"/>
                          <a:ea typeface="微软雅黑" charset="-122"/>
                          <a:cs typeface="+mn-cs"/>
                        </a:rPr>
                        <a:t>例如：消费者大数据、照明设计、跨界营销、门店管理系统等</a:t>
                      </a:r>
                      <a:endParaRPr lang="zh-CN" altLang="en-US" sz="1200" b="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  <a:tr h="782320">
                <a:tc gridSpan="2"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            </a:t>
                      </a:r>
                      <a:r>
                        <a:rPr lang="zh-CN" altLang="en-US" sz="1400" b="1" dirty="0">
                          <a:solidFill>
                            <a:schemeClr val="tx1"/>
                          </a:solidFill>
                          <a:latin typeface="微软雅黑" charset="-122"/>
                          <a:ea typeface="微软雅黑" charset="-122"/>
                          <a:sym typeface="+mn-ea"/>
                        </a:rPr>
                        <a:t>应用企业推荐语</a:t>
                      </a:r>
                      <a:endParaRPr lang="en-US" altLang="zh-CN" sz="1400" b="1" dirty="0">
                        <a:solidFill>
                          <a:schemeClr val="tx1"/>
                        </a:solidFill>
                        <a:latin typeface="微软雅黑" charset="-122"/>
                        <a:ea typeface="微软雅黑" charset="-122"/>
                        <a:sym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B657"/>
                    </a:solidFill>
                  </a:tcPr>
                </a:tc>
                <a:tc>
                  <a:txBody>
                    <a:bodyPr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微软雅黑" charset="-122"/>
                        <a:ea typeface="微软雅黑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24840"/>
            <a:ext cx="984313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</a:t>
            </a:r>
            <a:r>
              <a:rPr lang="zh-CN" altLang="en-US" sz="2000" dirty="0">
                <a:solidFill>
                  <a:schemeClr val="tx1"/>
                </a:solidFill>
                <a:effectLst/>
                <a:latin typeface="微软雅黑" charset="-122"/>
                <a:ea typeface="微软雅黑" charset="-122"/>
                <a:sym typeface="+mn-ea"/>
              </a:rPr>
              <a:t>简述及辅助证明 </a:t>
            </a:r>
            <a:endParaRPr lang="zh-CN" altLang="en-US" sz="1400" dirty="0" smtClean="0">
              <a:solidFill>
                <a:schemeClr val="tx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13105" y="624840"/>
            <a:ext cx="1084199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微软雅黑" charset="-122"/>
                <a:ea typeface="微软雅黑" charset="-122"/>
                <a:sym typeface="+mn-ea"/>
              </a:rPr>
              <a:t>案例阐述维度重点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（总计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85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charset="-122"/>
                <a:ea typeface="微软雅黑" charset="-122"/>
                <a:sym typeface="+mn-ea"/>
              </a:rPr>
              <a:t>分）</a:t>
            </a:r>
            <a:endParaRPr lang="zh-CN" alt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105" y="1305560"/>
            <a:ext cx="40640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用户增长（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25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76644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客户活跃度（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66167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客户留存率</a:t>
            </a:r>
            <a:r>
              <a:rPr 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15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105" y="77851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客户终身价值（</a:t>
            </a:r>
            <a:r>
              <a:rPr lang="en-US" altLang="zh-CN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30</a:t>
            </a: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  <a:effectLst/>
                <a:latin typeface="微软雅黑" charset="0"/>
                <a:ea typeface="微软雅黑" charset="0"/>
                <a:sym typeface="+mn-ea"/>
              </a:rPr>
              <a:t>分）</a:t>
            </a:r>
            <a:endParaRPr lang="zh-CN" altLang="en-US" sz="1600" dirty="0">
              <a:solidFill>
                <a:schemeClr val="accent1">
                  <a:lumMod val="75000"/>
                </a:schemeClr>
              </a:solidFill>
              <a:effectLst/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金翼大赛gai-1 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3355" y="6151245"/>
            <a:ext cx="1222375" cy="469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713105" y="6011545"/>
            <a:ext cx="107664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761605" y="47377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7" name="图片 6" descr="cs 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0" y="6158865"/>
            <a:ext cx="1976120" cy="3689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3105" y="68389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案例补充说明</a:t>
            </a:r>
            <a:r>
              <a:rPr lang="zh-CN" altLang="en-US" sz="1200" dirty="0">
                <a:effectLst/>
                <a:latin typeface="微软雅黑" charset="-122"/>
                <a:ea typeface="微软雅黑" charset="-122"/>
                <a:sym typeface="+mn-ea"/>
              </a:rPr>
              <a:t>（若有）</a:t>
            </a:r>
            <a:r>
              <a:rPr lang="zh-CN" altLang="en-US" sz="2000" dirty="0">
                <a:effectLst/>
                <a:latin typeface="微软雅黑" charset="-122"/>
                <a:ea typeface="微软雅黑" charset="-122"/>
                <a:sym typeface="+mn-ea"/>
              </a:rPr>
              <a:t> </a:t>
            </a:r>
            <a:endParaRPr lang="zh-CN" altLang="en-US" sz="2000" dirty="0">
              <a:effectLst/>
              <a:latin typeface="微软雅黑" charset="-122"/>
              <a:ea typeface="微软雅黑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35*377"/>
  <p:tag name="TABLE_ENDDRAG_RECT" val="166*82*735*377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</Words>
  <Application>WPS 文字</Application>
  <PresentationFormat>宽屏</PresentationFormat>
  <Paragraphs>47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汉仪旗黑</vt:lpstr>
      <vt:lpstr>微软雅黑</vt:lpstr>
      <vt:lpstr>宋体</vt:lpstr>
      <vt:lpstr>Arial Unicode MS</vt:lpstr>
      <vt:lpstr>汉仪书宋二KW</vt:lpstr>
      <vt:lpstr>Calibri</vt:lpstr>
      <vt:lpstr>Helvetica Neue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Manala</cp:lastModifiedBy>
  <cp:revision>24</cp:revision>
  <dcterms:created xsi:type="dcterms:W3CDTF">2024-11-20T07:06:24Z</dcterms:created>
  <dcterms:modified xsi:type="dcterms:W3CDTF">2024-11-20T07:06:24Z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2052-6.5.0.8619</vt:lpwstr>
  </property>
  <property fmtid="{D5CDD505-2E9C-101B-9397-08002B2CF9AE}" pid="3" name="ICV">
    <vt:lpwstr>E49553D91E57133E8B643C67879D96C8_43</vt:lpwstr>
  </property>
</Properties>
</file>